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4" r:id="rId2"/>
    <p:sldId id="326" r:id="rId3"/>
    <p:sldId id="351" r:id="rId4"/>
    <p:sldId id="366" r:id="rId5"/>
    <p:sldId id="327" r:id="rId6"/>
    <p:sldId id="331" r:id="rId7"/>
    <p:sldId id="304" r:id="rId8"/>
    <p:sldId id="307" r:id="rId9"/>
    <p:sldId id="264" r:id="rId10"/>
    <p:sldId id="362" r:id="rId11"/>
    <p:sldId id="305" r:id="rId12"/>
    <p:sldId id="363" r:id="rId13"/>
    <p:sldId id="364" r:id="rId14"/>
    <p:sldId id="306" r:id="rId15"/>
    <p:sldId id="258" r:id="rId16"/>
    <p:sldId id="383" r:id="rId17"/>
    <p:sldId id="385" r:id="rId18"/>
    <p:sldId id="372" r:id="rId19"/>
    <p:sldId id="293" r:id="rId20"/>
    <p:sldId id="316" r:id="rId21"/>
    <p:sldId id="387" r:id="rId22"/>
    <p:sldId id="382" r:id="rId23"/>
    <p:sldId id="384" r:id="rId24"/>
    <p:sldId id="3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41" autoAdjust="0"/>
  </p:normalViewPr>
  <p:slideViewPr>
    <p:cSldViewPr>
      <p:cViewPr varScale="1">
        <p:scale>
          <a:sx n="54" d="100"/>
          <a:sy n="54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lx1\m1mac01\DepressionBanking\Panic1893\Ownership%20concentr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2"/>
          <c:order val="0"/>
          <c:tx>
            <c:strRef>
              <c:f>Sheet1!$C$2</c:f>
              <c:strCache>
                <c:ptCount val="1"/>
                <c:pt idx="0">
                  <c:v>President, VP, and cashier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Sheet1!$A$3:$A$43</c:f>
              <c:strCache>
                <c:ptCount val="41"/>
                <c:pt idx="0">
                  <c:v>0-2</c:v>
                </c:pt>
                <c:pt idx="1">
                  <c:v>2-4</c:v>
                </c:pt>
                <c:pt idx="2">
                  <c:v>4-6</c:v>
                </c:pt>
                <c:pt idx="3">
                  <c:v>6-8</c:v>
                </c:pt>
                <c:pt idx="4">
                  <c:v>8-10</c:v>
                </c:pt>
                <c:pt idx="5">
                  <c:v>10-12</c:v>
                </c:pt>
                <c:pt idx="6">
                  <c:v>12-14</c:v>
                </c:pt>
                <c:pt idx="7">
                  <c:v>14-16</c:v>
                </c:pt>
                <c:pt idx="8">
                  <c:v>16-18</c:v>
                </c:pt>
                <c:pt idx="9">
                  <c:v>18-20</c:v>
                </c:pt>
                <c:pt idx="10">
                  <c:v>20-22</c:v>
                </c:pt>
                <c:pt idx="11">
                  <c:v>22-24</c:v>
                </c:pt>
                <c:pt idx="12">
                  <c:v>24-26</c:v>
                </c:pt>
                <c:pt idx="13">
                  <c:v>26-28</c:v>
                </c:pt>
                <c:pt idx="14">
                  <c:v>28-30</c:v>
                </c:pt>
                <c:pt idx="15">
                  <c:v>30-32</c:v>
                </c:pt>
                <c:pt idx="16">
                  <c:v>32-34</c:v>
                </c:pt>
                <c:pt idx="17">
                  <c:v>34-36</c:v>
                </c:pt>
                <c:pt idx="18">
                  <c:v>36-38</c:v>
                </c:pt>
                <c:pt idx="19">
                  <c:v>38-40</c:v>
                </c:pt>
                <c:pt idx="20">
                  <c:v>40-42</c:v>
                </c:pt>
                <c:pt idx="21">
                  <c:v>42-44</c:v>
                </c:pt>
                <c:pt idx="22">
                  <c:v>44-46</c:v>
                </c:pt>
                <c:pt idx="23">
                  <c:v>46-48</c:v>
                </c:pt>
                <c:pt idx="24">
                  <c:v>48-50</c:v>
                </c:pt>
                <c:pt idx="25">
                  <c:v>50-52</c:v>
                </c:pt>
                <c:pt idx="26">
                  <c:v>52-54</c:v>
                </c:pt>
                <c:pt idx="27">
                  <c:v>54-56</c:v>
                </c:pt>
                <c:pt idx="28">
                  <c:v>56-58</c:v>
                </c:pt>
                <c:pt idx="29">
                  <c:v>58-60</c:v>
                </c:pt>
                <c:pt idx="30">
                  <c:v>60-62</c:v>
                </c:pt>
                <c:pt idx="31">
                  <c:v>62-64</c:v>
                </c:pt>
                <c:pt idx="32">
                  <c:v>64-66</c:v>
                </c:pt>
                <c:pt idx="33">
                  <c:v>66-68</c:v>
                </c:pt>
                <c:pt idx="34">
                  <c:v>68-70</c:v>
                </c:pt>
                <c:pt idx="35">
                  <c:v>70-72</c:v>
                </c:pt>
                <c:pt idx="36">
                  <c:v>72-74</c:v>
                </c:pt>
                <c:pt idx="37">
                  <c:v>74-76</c:v>
                </c:pt>
                <c:pt idx="38">
                  <c:v>76-78</c:v>
                </c:pt>
                <c:pt idx="39">
                  <c:v>78-80</c:v>
                </c:pt>
                <c:pt idx="40">
                  <c:v>80+</c:v>
                </c:pt>
              </c:strCache>
            </c:strRef>
          </c:cat>
          <c:val>
            <c:numRef>
              <c:f>Sheet1!$C$3:$C$43</c:f>
              <c:numCache>
                <c:formatCode>General</c:formatCode>
                <c:ptCount val="41"/>
                <c:pt idx="0">
                  <c:v>10.63</c:v>
                </c:pt>
                <c:pt idx="1">
                  <c:v>8.2100000000000009</c:v>
                </c:pt>
                <c:pt idx="2">
                  <c:v>11.11</c:v>
                </c:pt>
                <c:pt idx="3">
                  <c:v>8.7000000000000011</c:v>
                </c:pt>
                <c:pt idx="4">
                  <c:v>5.8</c:v>
                </c:pt>
                <c:pt idx="5">
                  <c:v>7.25</c:v>
                </c:pt>
                <c:pt idx="6">
                  <c:v>3.38</c:v>
                </c:pt>
                <c:pt idx="7">
                  <c:v>1.9300000000000033</c:v>
                </c:pt>
                <c:pt idx="8">
                  <c:v>3.38</c:v>
                </c:pt>
                <c:pt idx="9">
                  <c:v>5.31</c:v>
                </c:pt>
                <c:pt idx="10">
                  <c:v>2.42</c:v>
                </c:pt>
                <c:pt idx="11">
                  <c:v>0.48000000000000009</c:v>
                </c:pt>
                <c:pt idx="12">
                  <c:v>1.45</c:v>
                </c:pt>
                <c:pt idx="13">
                  <c:v>1.9300000000000033</c:v>
                </c:pt>
                <c:pt idx="14">
                  <c:v>1.45</c:v>
                </c:pt>
                <c:pt idx="15">
                  <c:v>0.48000000000000009</c:v>
                </c:pt>
                <c:pt idx="16">
                  <c:v>2.42</c:v>
                </c:pt>
                <c:pt idx="17">
                  <c:v>2.9</c:v>
                </c:pt>
                <c:pt idx="18">
                  <c:v>2.42</c:v>
                </c:pt>
                <c:pt idx="19">
                  <c:v>3.86</c:v>
                </c:pt>
                <c:pt idx="20">
                  <c:v>1.45</c:v>
                </c:pt>
                <c:pt idx="21">
                  <c:v>1.45</c:v>
                </c:pt>
                <c:pt idx="22">
                  <c:v>0.97000000000000008</c:v>
                </c:pt>
                <c:pt idx="23">
                  <c:v>0.97000000000000008</c:v>
                </c:pt>
                <c:pt idx="24">
                  <c:v>1.45</c:v>
                </c:pt>
                <c:pt idx="25">
                  <c:v>0.97000000000000008</c:v>
                </c:pt>
                <c:pt idx="26">
                  <c:v>0.97000000000000008</c:v>
                </c:pt>
                <c:pt idx="27">
                  <c:v>0.97000000000000008</c:v>
                </c:pt>
                <c:pt idx="28">
                  <c:v>0</c:v>
                </c:pt>
                <c:pt idx="29">
                  <c:v>0.48000000000000009</c:v>
                </c:pt>
                <c:pt idx="30">
                  <c:v>0.48000000000000009</c:v>
                </c:pt>
                <c:pt idx="31">
                  <c:v>0</c:v>
                </c:pt>
                <c:pt idx="32">
                  <c:v>0</c:v>
                </c:pt>
                <c:pt idx="33">
                  <c:v>0.48000000000000009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0.97000000000000008</c:v>
                </c:pt>
                <c:pt idx="39">
                  <c:v>0.48000000000000009</c:v>
                </c:pt>
                <c:pt idx="40">
                  <c:v>2.4099999999999997</c:v>
                </c:pt>
              </c:numCache>
            </c:numRef>
          </c:val>
        </c:ser>
        <c:axId val="62289792"/>
        <c:axId val="62300160"/>
      </c:barChart>
      <c:catAx>
        <c:axId val="62289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800" dirty="0" smtClean="0"/>
                  <a:t>3 Top Managers’ Ownership share (percent)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37074523670652187"/>
              <c:y val="0.93391774891774659"/>
            </c:manualLayout>
          </c:layout>
        </c:title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2300160"/>
        <c:crosses val="autoZero"/>
        <c:auto val="1"/>
        <c:lblAlgn val="ctr"/>
        <c:lblOffset val="100"/>
      </c:catAx>
      <c:valAx>
        <c:axId val="62300160"/>
        <c:scaling>
          <c:orientation val="minMax"/>
          <c:max val="1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Share of sample (percent)</a:t>
                </a:r>
              </a:p>
            </c:rich>
          </c:tx>
        </c:title>
        <c:numFmt formatCode="General" sourceLinked="1"/>
        <c:tickLblPos val="nextTo"/>
        <c:crossAx val="6228979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Sheet1!$A$2:$A$51</c:f>
              <c:numCache>
                <c:formatCode>General</c:formatCode>
                <c:ptCount val="50"/>
                <c:pt idx="0">
                  <c:v>1864</c:v>
                </c:pt>
                <c:pt idx="1">
                  <c:v>1865</c:v>
                </c:pt>
                <c:pt idx="2">
                  <c:v>1866</c:v>
                </c:pt>
                <c:pt idx="3">
                  <c:v>1867</c:v>
                </c:pt>
                <c:pt idx="4">
                  <c:v>1868</c:v>
                </c:pt>
                <c:pt idx="5">
                  <c:v>1869</c:v>
                </c:pt>
                <c:pt idx="6">
                  <c:v>1870</c:v>
                </c:pt>
                <c:pt idx="7">
                  <c:v>1871</c:v>
                </c:pt>
                <c:pt idx="8">
                  <c:v>1872</c:v>
                </c:pt>
                <c:pt idx="9">
                  <c:v>1873</c:v>
                </c:pt>
                <c:pt idx="10">
                  <c:v>1874</c:v>
                </c:pt>
                <c:pt idx="11">
                  <c:v>1875</c:v>
                </c:pt>
                <c:pt idx="12">
                  <c:v>1876</c:v>
                </c:pt>
                <c:pt idx="13">
                  <c:v>1877</c:v>
                </c:pt>
                <c:pt idx="14">
                  <c:v>1878</c:v>
                </c:pt>
                <c:pt idx="15">
                  <c:v>1879</c:v>
                </c:pt>
                <c:pt idx="16">
                  <c:v>1880</c:v>
                </c:pt>
                <c:pt idx="17">
                  <c:v>1881</c:v>
                </c:pt>
                <c:pt idx="18">
                  <c:v>1882</c:v>
                </c:pt>
                <c:pt idx="19">
                  <c:v>1883</c:v>
                </c:pt>
                <c:pt idx="20">
                  <c:v>1884</c:v>
                </c:pt>
                <c:pt idx="21">
                  <c:v>1885</c:v>
                </c:pt>
                <c:pt idx="22">
                  <c:v>1886</c:v>
                </c:pt>
                <c:pt idx="23">
                  <c:v>1887</c:v>
                </c:pt>
                <c:pt idx="24">
                  <c:v>1888</c:v>
                </c:pt>
                <c:pt idx="25">
                  <c:v>1889</c:v>
                </c:pt>
                <c:pt idx="26">
                  <c:v>1890</c:v>
                </c:pt>
                <c:pt idx="27">
                  <c:v>1891</c:v>
                </c:pt>
                <c:pt idx="28">
                  <c:v>1892</c:v>
                </c:pt>
                <c:pt idx="29">
                  <c:v>1893</c:v>
                </c:pt>
                <c:pt idx="30">
                  <c:v>1894</c:v>
                </c:pt>
                <c:pt idx="31">
                  <c:v>1895</c:v>
                </c:pt>
                <c:pt idx="32">
                  <c:v>1896</c:v>
                </c:pt>
                <c:pt idx="33">
                  <c:v>1897</c:v>
                </c:pt>
                <c:pt idx="34">
                  <c:v>1898</c:v>
                </c:pt>
                <c:pt idx="35">
                  <c:v>1899</c:v>
                </c:pt>
                <c:pt idx="36">
                  <c:v>1900</c:v>
                </c:pt>
                <c:pt idx="37">
                  <c:v>1901</c:v>
                </c:pt>
                <c:pt idx="38">
                  <c:v>1902</c:v>
                </c:pt>
                <c:pt idx="39">
                  <c:v>1903</c:v>
                </c:pt>
                <c:pt idx="40">
                  <c:v>1904</c:v>
                </c:pt>
                <c:pt idx="41">
                  <c:v>1905</c:v>
                </c:pt>
                <c:pt idx="42">
                  <c:v>1906</c:v>
                </c:pt>
                <c:pt idx="43">
                  <c:v>1907</c:v>
                </c:pt>
                <c:pt idx="44">
                  <c:v>1908</c:v>
                </c:pt>
                <c:pt idx="45">
                  <c:v>1909</c:v>
                </c:pt>
                <c:pt idx="46">
                  <c:v>1910</c:v>
                </c:pt>
                <c:pt idx="47">
                  <c:v>1911</c:v>
                </c:pt>
                <c:pt idx="48">
                  <c:v>1912</c:v>
                </c:pt>
                <c:pt idx="49">
                  <c:v>1913</c:v>
                </c:pt>
              </c:numCache>
            </c:numRef>
          </c:cat>
          <c:val>
            <c:numRef>
              <c:f>Sheet1!$B$2:$B$51</c:f>
              <c:numCache>
                <c:formatCode>General</c:formatCode>
                <c:ptCount val="5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6</c:v>
                </c:pt>
                <c:pt idx="9">
                  <c:v>4</c:v>
                </c:pt>
                <c:pt idx="10">
                  <c:v>10</c:v>
                </c:pt>
                <c:pt idx="11">
                  <c:v>3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7</c:v>
                </c:pt>
                <c:pt idx="16">
                  <c:v>5</c:v>
                </c:pt>
                <c:pt idx="17">
                  <c:v>0</c:v>
                </c:pt>
                <c:pt idx="18">
                  <c:v>3</c:v>
                </c:pt>
                <c:pt idx="19">
                  <c:v>1</c:v>
                </c:pt>
                <c:pt idx="20">
                  <c:v>6</c:v>
                </c:pt>
                <c:pt idx="21">
                  <c:v>9</c:v>
                </c:pt>
                <c:pt idx="22">
                  <c:v>6</c:v>
                </c:pt>
                <c:pt idx="23">
                  <c:v>5</c:v>
                </c:pt>
                <c:pt idx="24">
                  <c:v>12</c:v>
                </c:pt>
                <c:pt idx="25">
                  <c:v>3</c:v>
                </c:pt>
                <c:pt idx="26">
                  <c:v>6</c:v>
                </c:pt>
                <c:pt idx="27">
                  <c:v>16</c:v>
                </c:pt>
                <c:pt idx="28">
                  <c:v>12</c:v>
                </c:pt>
                <c:pt idx="29">
                  <c:v>69</c:v>
                </c:pt>
                <c:pt idx="30">
                  <c:v>23</c:v>
                </c:pt>
                <c:pt idx="31">
                  <c:v>34</c:v>
                </c:pt>
                <c:pt idx="32">
                  <c:v>34</c:v>
                </c:pt>
                <c:pt idx="33">
                  <c:v>28</c:v>
                </c:pt>
                <c:pt idx="34">
                  <c:v>11</c:v>
                </c:pt>
                <c:pt idx="35">
                  <c:v>10</c:v>
                </c:pt>
                <c:pt idx="36">
                  <c:v>5</c:v>
                </c:pt>
                <c:pt idx="37">
                  <c:v>9</c:v>
                </c:pt>
                <c:pt idx="38">
                  <c:v>4</c:v>
                </c:pt>
                <c:pt idx="39">
                  <c:v>13</c:v>
                </c:pt>
                <c:pt idx="40">
                  <c:v>22</c:v>
                </c:pt>
                <c:pt idx="41">
                  <c:v>20</c:v>
                </c:pt>
                <c:pt idx="42">
                  <c:v>6</c:v>
                </c:pt>
                <c:pt idx="43">
                  <c:v>12</c:v>
                </c:pt>
                <c:pt idx="44">
                  <c:v>19</c:v>
                </c:pt>
                <c:pt idx="45">
                  <c:v>8</c:v>
                </c:pt>
                <c:pt idx="46">
                  <c:v>6</c:v>
                </c:pt>
                <c:pt idx="47">
                  <c:v>5</c:v>
                </c:pt>
                <c:pt idx="48">
                  <c:v>6</c:v>
                </c:pt>
                <c:pt idx="49">
                  <c:v>13</c:v>
                </c:pt>
              </c:numCache>
            </c:numRef>
          </c:val>
        </c:ser>
        <c:ser>
          <c:idx val="3"/>
          <c:order val="1"/>
          <c:tx>
            <c:strRef>
              <c:f>Sheet1!$D$1</c:f>
              <c:strCache>
                <c:ptCount val="1"/>
                <c:pt idx="0">
                  <c:v>All banks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Sheet1!$A$2:$A$51</c:f>
              <c:numCache>
                <c:formatCode>General</c:formatCode>
                <c:ptCount val="50"/>
                <c:pt idx="0">
                  <c:v>1864</c:v>
                </c:pt>
                <c:pt idx="1">
                  <c:v>1865</c:v>
                </c:pt>
                <c:pt idx="2">
                  <c:v>1866</c:v>
                </c:pt>
                <c:pt idx="3">
                  <c:v>1867</c:v>
                </c:pt>
                <c:pt idx="4">
                  <c:v>1868</c:v>
                </c:pt>
                <c:pt idx="5">
                  <c:v>1869</c:v>
                </c:pt>
                <c:pt idx="6">
                  <c:v>1870</c:v>
                </c:pt>
                <c:pt idx="7">
                  <c:v>1871</c:v>
                </c:pt>
                <c:pt idx="8">
                  <c:v>1872</c:v>
                </c:pt>
                <c:pt idx="9">
                  <c:v>1873</c:v>
                </c:pt>
                <c:pt idx="10">
                  <c:v>1874</c:v>
                </c:pt>
                <c:pt idx="11">
                  <c:v>1875</c:v>
                </c:pt>
                <c:pt idx="12">
                  <c:v>1876</c:v>
                </c:pt>
                <c:pt idx="13">
                  <c:v>1877</c:v>
                </c:pt>
                <c:pt idx="14">
                  <c:v>1878</c:v>
                </c:pt>
                <c:pt idx="15">
                  <c:v>1879</c:v>
                </c:pt>
                <c:pt idx="16">
                  <c:v>1880</c:v>
                </c:pt>
                <c:pt idx="17">
                  <c:v>1881</c:v>
                </c:pt>
                <c:pt idx="18">
                  <c:v>1882</c:v>
                </c:pt>
                <c:pt idx="19">
                  <c:v>1883</c:v>
                </c:pt>
                <c:pt idx="20">
                  <c:v>1884</c:v>
                </c:pt>
                <c:pt idx="21">
                  <c:v>1885</c:v>
                </c:pt>
                <c:pt idx="22">
                  <c:v>1886</c:v>
                </c:pt>
                <c:pt idx="23">
                  <c:v>1887</c:v>
                </c:pt>
                <c:pt idx="24">
                  <c:v>1888</c:v>
                </c:pt>
                <c:pt idx="25">
                  <c:v>1889</c:v>
                </c:pt>
                <c:pt idx="26">
                  <c:v>1890</c:v>
                </c:pt>
                <c:pt idx="27">
                  <c:v>1891</c:v>
                </c:pt>
                <c:pt idx="28">
                  <c:v>1892</c:v>
                </c:pt>
                <c:pt idx="29">
                  <c:v>1893</c:v>
                </c:pt>
                <c:pt idx="30">
                  <c:v>1894</c:v>
                </c:pt>
                <c:pt idx="31">
                  <c:v>1895</c:v>
                </c:pt>
                <c:pt idx="32">
                  <c:v>1896</c:v>
                </c:pt>
                <c:pt idx="33">
                  <c:v>1897</c:v>
                </c:pt>
                <c:pt idx="34">
                  <c:v>1898</c:v>
                </c:pt>
                <c:pt idx="35">
                  <c:v>1899</c:v>
                </c:pt>
                <c:pt idx="36">
                  <c:v>1900</c:v>
                </c:pt>
                <c:pt idx="37">
                  <c:v>1901</c:v>
                </c:pt>
                <c:pt idx="38">
                  <c:v>1902</c:v>
                </c:pt>
                <c:pt idx="39">
                  <c:v>1903</c:v>
                </c:pt>
                <c:pt idx="40">
                  <c:v>1904</c:v>
                </c:pt>
                <c:pt idx="41">
                  <c:v>1905</c:v>
                </c:pt>
                <c:pt idx="42">
                  <c:v>1906</c:v>
                </c:pt>
                <c:pt idx="43">
                  <c:v>1907</c:v>
                </c:pt>
                <c:pt idx="44">
                  <c:v>1908</c:v>
                </c:pt>
                <c:pt idx="45">
                  <c:v>1909</c:v>
                </c:pt>
                <c:pt idx="46">
                  <c:v>1910</c:v>
                </c:pt>
                <c:pt idx="47">
                  <c:v>1911</c:v>
                </c:pt>
                <c:pt idx="48">
                  <c:v>1912</c:v>
                </c:pt>
                <c:pt idx="49">
                  <c:v>1913</c:v>
                </c:pt>
              </c:numCache>
            </c:numRef>
          </c:cat>
          <c:val>
            <c:numRef>
              <c:f>Sheet1!$D$2:$D$51</c:f>
              <c:numCache>
                <c:formatCode>General</c:formatCode>
                <c:ptCount val="50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13</c:v>
                </c:pt>
                <c:pt idx="5">
                  <c:v>7</c:v>
                </c:pt>
                <c:pt idx="6">
                  <c:v>2</c:v>
                </c:pt>
                <c:pt idx="7">
                  <c:v>7</c:v>
                </c:pt>
                <c:pt idx="8">
                  <c:v>16</c:v>
                </c:pt>
                <c:pt idx="9">
                  <c:v>37</c:v>
                </c:pt>
                <c:pt idx="10">
                  <c:v>50</c:v>
                </c:pt>
                <c:pt idx="11">
                  <c:v>17</c:v>
                </c:pt>
                <c:pt idx="12">
                  <c:v>45</c:v>
                </c:pt>
                <c:pt idx="13">
                  <c:v>71</c:v>
                </c:pt>
                <c:pt idx="14">
                  <c:v>80</c:v>
                </c:pt>
                <c:pt idx="15">
                  <c:v>27</c:v>
                </c:pt>
                <c:pt idx="16">
                  <c:v>15</c:v>
                </c:pt>
                <c:pt idx="17">
                  <c:v>9</c:v>
                </c:pt>
                <c:pt idx="18">
                  <c:v>22</c:v>
                </c:pt>
                <c:pt idx="19">
                  <c:v>28</c:v>
                </c:pt>
                <c:pt idx="20">
                  <c:v>60</c:v>
                </c:pt>
                <c:pt idx="21">
                  <c:v>41</c:v>
                </c:pt>
                <c:pt idx="22">
                  <c:v>19</c:v>
                </c:pt>
                <c:pt idx="23">
                  <c:v>24</c:v>
                </c:pt>
                <c:pt idx="24">
                  <c:v>29</c:v>
                </c:pt>
                <c:pt idx="25">
                  <c:v>18</c:v>
                </c:pt>
                <c:pt idx="26">
                  <c:v>36</c:v>
                </c:pt>
                <c:pt idx="27">
                  <c:v>60</c:v>
                </c:pt>
                <c:pt idx="28">
                  <c:v>80</c:v>
                </c:pt>
                <c:pt idx="29">
                  <c:v>491</c:v>
                </c:pt>
                <c:pt idx="30">
                  <c:v>83</c:v>
                </c:pt>
                <c:pt idx="31">
                  <c:v>110</c:v>
                </c:pt>
                <c:pt idx="32">
                  <c:v>141</c:v>
                </c:pt>
                <c:pt idx="33">
                  <c:v>139</c:v>
                </c:pt>
                <c:pt idx="34">
                  <c:v>63</c:v>
                </c:pt>
                <c:pt idx="35">
                  <c:v>32</c:v>
                </c:pt>
                <c:pt idx="36">
                  <c:v>35</c:v>
                </c:pt>
                <c:pt idx="37">
                  <c:v>65</c:v>
                </c:pt>
                <c:pt idx="38">
                  <c:v>54</c:v>
                </c:pt>
                <c:pt idx="39">
                  <c:v>52</c:v>
                </c:pt>
                <c:pt idx="40">
                  <c:v>125</c:v>
                </c:pt>
                <c:pt idx="41">
                  <c:v>80</c:v>
                </c:pt>
                <c:pt idx="42">
                  <c:v>53</c:v>
                </c:pt>
                <c:pt idx="43">
                  <c:v>90</c:v>
                </c:pt>
                <c:pt idx="44">
                  <c:v>153</c:v>
                </c:pt>
                <c:pt idx="45">
                  <c:v>78</c:v>
                </c:pt>
                <c:pt idx="46">
                  <c:v>58</c:v>
                </c:pt>
                <c:pt idx="47">
                  <c:v>85</c:v>
                </c:pt>
                <c:pt idx="48">
                  <c:v>78</c:v>
                </c:pt>
                <c:pt idx="49">
                  <c:v>103</c:v>
                </c:pt>
              </c:numCache>
            </c:numRef>
          </c:val>
        </c:ser>
        <c:marker val="1"/>
        <c:axId val="32184192"/>
        <c:axId val="32185728"/>
      </c:lineChart>
      <c:catAx>
        <c:axId val="32184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aseline="0">
                <a:solidFill>
                  <a:schemeClr val="bg1"/>
                </a:solidFill>
              </a:defRPr>
            </a:pPr>
            <a:endParaRPr lang="en-US"/>
          </a:p>
        </c:txPr>
        <c:crossAx val="32185728"/>
        <c:crosses val="autoZero"/>
        <c:auto val="1"/>
        <c:lblAlgn val="ctr"/>
        <c:lblOffset val="100"/>
        <c:tickLblSkip val="2"/>
        <c:tickMarkSkip val="1"/>
      </c:catAx>
      <c:valAx>
        <c:axId val="32185728"/>
        <c:scaling>
          <c:orientation val="minMax"/>
          <c:max val="5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aseline="0">
                <a:solidFill>
                  <a:schemeClr val="bg1"/>
                </a:solidFill>
              </a:defRPr>
            </a:pPr>
            <a:endParaRPr lang="en-US"/>
          </a:p>
        </c:txPr>
        <c:crossAx val="32184192"/>
        <c:crosses val="autoZero"/>
        <c:crossBetween val="between"/>
      </c:valAx>
    </c:plotArea>
    <c:legend>
      <c:legendPos val="b"/>
      <c:txPr>
        <a:bodyPr/>
        <a:lstStyle/>
        <a:p>
          <a:pPr>
            <a:defRPr sz="2000" baseline="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C17DA1-866F-4A0B-BE0D-D2ACCAC634AE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603DFC-6A20-4320-ABDC-E68B5E888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2AB0B3-BC55-4F2A-8A13-4E746D1910E7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8E93AF-0A63-4AB1-817E-1FD42F19A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5AEC5-08E0-4D3F-A8E8-E485673D9540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BFBD-E7A7-4ACE-8D72-02E35E511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4225-5FBA-453C-9D16-713912277E47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7668-DDDA-4A4D-BF73-5B720D502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D96E-174C-4A14-BD04-0182D8942CAA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D04CA-4CC2-41D1-BA34-AAB03EED9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D26D0-8B45-4548-A417-6ED1C6213169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7C4C1-6E3F-4068-8986-B45BD2EE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8CFD8-6F3D-43DE-98BF-95473CA14EE3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3A3B-DE44-4EE0-83D4-8DBFA2222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8AE4-D234-4AF8-AFE6-8A70CC11003E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83883-5D4E-445D-86A9-994D7E145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6FEA-8291-43FC-8137-13D512136B9F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A467-5DD6-4A79-B341-8CC0C1AE3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15FF-770A-4263-BACE-3003533CF5C1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EB6D-767E-4CF6-B5EB-4A1BE914F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C149-51D6-455D-8090-0632FEBDB582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1EAA4-8D00-4055-89EA-F0A4D099D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3B224-C560-4944-A159-E79CE8531EC0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DE17-5778-4F25-9206-26A36DF84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F2A8-0F1F-4A62-83AE-CBA89A908529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4886B-02A4-42D2-97B6-D2EC2736D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491CDA-B394-4671-BAD5-D04F99B34518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99F10A-0FE5-4ABD-96EE-333441FB2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3200400"/>
          </a:xfrm>
        </p:spPr>
        <p:txBody>
          <a:bodyPr/>
          <a:lstStyle/>
          <a:p>
            <a:r>
              <a:rPr lang="en-US" sz="4000" smtClean="0">
                <a:solidFill>
                  <a:srgbClr val="FFC000"/>
                </a:solidFill>
              </a:rPr>
              <a:t>Corporate Governance and Risk Management at Unprotected Banks:</a:t>
            </a:r>
            <a:br>
              <a:rPr lang="en-US" sz="4000" smtClean="0">
                <a:solidFill>
                  <a:srgbClr val="FFC000"/>
                </a:solidFill>
              </a:rPr>
            </a:br>
            <a:r>
              <a:rPr lang="en-US" sz="4000" smtClean="0">
                <a:solidFill>
                  <a:srgbClr val="FFC000"/>
                </a:solidFill>
              </a:rPr>
              <a:t>National Banks in the 1890s</a:t>
            </a:r>
            <a:endParaRPr lang="en-US" sz="4000" b="1" smtClean="0">
              <a:solidFill>
                <a:srgbClr val="FFC000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smtClean="0">
                <a:solidFill>
                  <a:schemeClr val="tx1"/>
                </a:solidFill>
              </a:rPr>
              <a:t>GCGC, Stanford</a:t>
            </a:r>
          </a:p>
          <a:p>
            <a:pPr>
              <a:lnSpc>
                <a:spcPct val="80000"/>
              </a:lnSpc>
            </a:pPr>
            <a:r>
              <a:rPr lang="en-US" sz="3000" smtClean="0">
                <a:solidFill>
                  <a:schemeClr val="tx1"/>
                </a:solidFill>
              </a:rPr>
              <a:t>June 5, 2015</a:t>
            </a:r>
          </a:p>
        </p:txBody>
      </p:sp>
      <p:sp>
        <p:nvSpPr>
          <p:cNvPr id="15363" name="Title 1"/>
          <p:cNvSpPr>
            <a:spLocks/>
          </p:cNvSpPr>
          <p:nvPr/>
        </p:nvSpPr>
        <p:spPr bwMode="auto">
          <a:xfrm>
            <a:off x="304800" y="4038600"/>
            <a:ext cx="845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>
                <a:latin typeface="Constantia" pitchFamily="18" charset="0"/>
              </a:rPr>
              <a:t>Charles W. Calomiris and Mark Carlson</a:t>
            </a:r>
          </a:p>
          <a:p>
            <a:pPr algn="ctr"/>
            <a:endParaRPr lang="en-US" sz="2800">
              <a:latin typeface="Constantia" pitchFamily="18" charset="0"/>
            </a:endParaRPr>
          </a:p>
          <a:p>
            <a:pPr algn="ctr"/>
            <a:endParaRPr lang="en-US" sz="28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685800"/>
          <a:ext cx="82296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Voluntary Governance Decisions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257800"/>
          </a:xfrm>
        </p:spPr>
        <p:txBody>
          <a:bodyPr/>
          <a:lstStyle/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mtClean="0"/>
              <a:t>	</a:t>
            </a:r>
            <a:r>
              <a:rPr lang="en-US" sz="2800" smtClean="0"/>
              <a:t>Independent directors (the number &gt; one)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2800" smtClean="0"/>
              <a:t>	Board size (4-23, mean of 9)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2800" smtClean="0"/>
              <a:t>	Frequency of board meetings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2800" smtClean="0"/>
              <a:t>	Bonding of cashier (60%), bonding of president (35%)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2800" smtClean="0"/>
              <a:t>	Formal loan approval committee (if included independent director)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2800" smtClean="0"/>
              <a:t>	Equity-to-assets ratio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2800" smtClean="0"/>
              <a:t>	Cash-to-assets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457200"/>
          <a:ext cx="8458200" cy="57848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05000"/>
                <a:gridCol w="1310640"/>
                <a:gridCol w="1310640"/>
                <a:gridCol w="1310640"/>
                <a:gridCol w="1310640"/>
                <a:gridCol w="1310640"/>
              </a:tblGrid>
              <a:tr h="1106003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Correlation </a:t>
                      </a:r>
                    </a:p>
                    <a:p>
                      <a:r>
                        <a:rPr lang="en-US" sz="1800" b="0" dirty="0" smtClean="0"/>
                        <a:t>Matrix</a:t>
                      </a:r>
                      <a:endParaRPr lang="en-US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Board meets at least monthly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High %</a:t>
                      </a:r>
                      <a:r>
                        <a:rPr lang="en-US" sz="1900" baseline="0" dirty="0" smtClean="0"/>
                        <a:t> O</a:t>
                      </a:r>
                      <a:r>
                        <a:rPr lang="en-US" sz="1900" dirty="0" smtClean="0"/>
                        <a:t>utsiders on Board 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Active</a:t>
                      </a:r>
                      <a:r>
                        <a:rPr lang="en-US" sz="1900" baseline="0" dirty="0" smtClean="0"/>
                        <a:t> discount comm.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Pres.</a:t>
                      </a:r>
                      <a:r>
                        <a:rPr lang="en-US" sz="1900" baseline="0" dirty="0" smtClean="0"/>
                        <a:t> bonded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Cashier bonded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774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Management</a:t>
                      </a:r>
                      <a:r>
                        <a:rPr lang="en-US" sz="2000" b="0" baseline="0" dirty="0" smtClean="0"/>
                        <a:t> stock share</a:t>
                      </a:r>
                      <a:endParaRPr lang="en-US" sz="2000" b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-0.23</a:t>
                      </a:r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-0.44</a:t>
                      </a:r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-0.25</a:t>
                      </a:r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-0.15</a:t>
                      </a:r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C000"/>
                          </a:solidFill>
                        </a:rPr>
                        <a:t>-0.22</a:t>
                      </a:r>
                      <a:endParaRPr lang="en-US" sz="28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774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Board meets at least monthly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0.20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0.33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0.08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0.15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774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High % Outsiders on Board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0.25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0.22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0.20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1106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Active</a:t>
                      </a:r>
                      <a:r>
                        <a:rPr lang="en-US" sz="2000" b="0" baseline="0" dirty="0" smtClean="0"/>
                        <a:t> discount committee</a:t>
                      </a:r>
                      <a:endParaRPr lang="en-US" sz="20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0.24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0.43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875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Pres.</a:t>
                      </a:r>
                      <a:r>
                        <a:rPr lang="en-US" sz="2000" b="0" baseline="0" dirty="0" smtClean="0"/>
                        <a:t> bonded</a:t>
                      </a:r>
                      <a:endParaRPr lang="en-US" sz="2000" b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92D050"/>
                          </a:solidFill>
                        </a:rPr>
                        <a:t>0.50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6676" name="TextBox 2"/>
          <p:cNvSpPr txBox="1">
            <a:spLocks noChangeArrowheads="1"/>
          </p:cNvSpPr>
          <p:nvPr/>
        </p:nvSpPr>
        <p:spPr bwMode="auto">
          <a:xfrm>
            <a:off x="533400" y="6248400"/>
            <a:ext cx="811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Note that all correlations in first row are negative. All other correlations positive.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382000" cy="5181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35640"/>
                <a:gridCol w="2141160"/>
                <a:gridCol w="1828800"/>
                <a:gridCol w="1676401"/>
              </a:tblGrid>
              <a:tr h="1397508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Low Management</a:t>
                      </a:r>
                      <a:r>
                        <a:rPr lang="en-US" sz="1900" baseline="0" dirty="0" smtClean="0"/>
                        <a:t> Ownership Share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Medium Management Ownership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High</a:t>
                      </a:r>
                      <a:r>
                        <a:rPr lang="en-US" sz="1900" baseline="0" dirty="0" smtClean="0"/>
                        <a:t> Management Ownership</a:t>
                      </a:r>
                      <a:endParaRPr lang="en-US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54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Assets ($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millions)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1.6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1.6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54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Governance Score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2.9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1.7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54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Pres. Salary /Assets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0.22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0.32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0.31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54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President Bonded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0.38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0.36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0.22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54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Officers’ Loan Share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2.4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3.0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4.7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54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Outs. Dir.</a:t>
                      </a:r>
                      <a:r>
                        <a:rPr lang="en-US" sz="2000" b="0" baseline="0" dirty="0" smtClean="0"/>
                        <a:t> Loan Share</a:t>
                      </a:r>
                      <a:endParaRPr lang="en-US" sz="2000" b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6.2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4.1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  <a:tr h="54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Dividends per share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3.5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4.8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7.6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Measures of Banks’ Risk Choices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3000" smtClean="0"/>
              <a:t>	Probability of failure or suspension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3000" smtClean="0"/>
              <a:t>	Reliance on “hot debt” market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3000" smtClean="0"/>
              <a:t>	Percent Troubled loans (examiners’ opinions)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3000" smtClean="0"/>
              <a:t>	Estimated loan losses (objective criteria for “bad” loans, plus examiners’ opinions about other “troubled”)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3000" smtClean="0"/>
              <a:t>	Ex ante measures of loan risk (loan types) </a:t>
            </a:r>
          </a:p>
          <a:p>
            <a:pPr>
              <a:spcAft>
                <a:spcPts val="700"/>
              </a:spcAft>
              <a:buFont typeface="Arial" charset="0"/>
              <a:buNone/>
            </a:pPr>
            <a:r>
              <a:rPr lang="en-US" sz="3000" smtClean="0"/>
              <a:t>	</a:t>
            </a:r>
          </a:p>
          <a:p>
            <a:pPr>
              <a:spcAft>
                <a:spcPts val="7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Bank Closures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rgbClr val="FFC000"/>
                </a:solidFill>
              </a:rPr>
              <a:t>Instrumenting</a:t>
            </a:r>
            <a:r>
              <a:rPr lang="en-US" sz="3600" dirty="0" smtClean="0">
                <a:solidFill>
                  <a:srgbClr val="FFC000"/>
                </a:solidFill>
              </a:rPr>
              <a:t> Ownership and </a:t>
            </a:r>
            <a:r>
              <a:rPr lang="en-US" sz="3600" dirty="0" err="1" smtClean="0">
                <a:solidFill>
                  <a:srgbClr val="FFC000"/>
                </a:solidFill>
              </a:rPr>
              <a:t>Governnance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3000" smtClean="0">
                <a:solidFill>
                  <a:schemeClr val="bg1"/>
                </a:solidFill>
              </a:rPr>
              <a:t>	Managerial turnover is exogenous (death)</a:t>
            </a:r>
            <a:endParaRPr lang="en-US" sz="260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</a:pPr>
            <a:endParaRPr lang="en-US" sz="100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3000" smtClean="0">
                <a:solidFill>
                  <a:schemeClr val="bg1"/>
                </a:solidFill>
              </a:rPr>
              <a:t>	It reduces managerial ownership share, and increases formal governance.</a:t>
            </a:r>
          </a:p>
          <a:p>
            <a:pPr>
              <a:spcAft>
                <a:spcPts val="800"/>
              </a:spcAft>
              <a:buFont typeface="Arial" charset="0"/>
              <a:buNone/>
            </a:pPr>
            <a:endParaRPr lang="en-US" sz="100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2600" smtClean="0">
                <a:solidFill>
                  <a:schemeClr val="bg1"/>
                </a:solidFill>
              </a:rPr>
              <a:t>	</a:t>
            </a:r>
            <a:r>
              <a:rPr lang="en-US" sz="3000" smtClean="0">
                <a:solidFill>
                  <a:schemeClr val="bg1"/>
                </a:solidFill>
              </a:rPr>
              <a:t>Results for OLS are robust to uses instrumented management share or corporate governance score.	</a:t>
            </a:r>
            <a:endParaRPr lang="en-US" sz="100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2600" smtClean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First Stage Regressions</a:t>
            </a:r>
            <a:endParaRPr lang="en-US" sz="3600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133600" y="914400"/>
          <a:ext cx="4572000" cy="5654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7409"/>
                <a:gridCol w="1266377"/>
                <a:gridCol w="1208215"/>
              </a:tblGrid>
              <a:tr h="40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Management ownership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Score</a:t>
                      </a:r>
                      <a:endParaRPr lang="en-US" sz="13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Turnover</a:t>
                      </a:r>
                      <a:endParaRPr lang="en-US" sz="13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-0.06***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0.38***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(0.02)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(0.12)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Log age</a:t>
                      </a:r>
                      <a:endParaRPr lang="en-US" sz="13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0.05***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-0.49***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(0.02)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(0.14)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Reserve city</a:t>
                      </a:r>
                      <a:endParaRPr lang="en-US" sz="13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-0.01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.20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(0.05)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(0.34)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Log city population</a:t>
                      </a:r>
                      <a:endParaRPr lang="en-US" sz="13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-0.06*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0.18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(0.03)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(0.19)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Log distance to NYC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0.09*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-1.15***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(0.05)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(0.33)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Fraction county income from agriculture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-0.11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0.21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(0.08)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(0.52)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Mining in state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.05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.17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(.05)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(.32)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Old state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-.04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.71***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.04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(.25)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Intercept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.19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9.20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(0.57)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(3.68)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Observations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206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206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Adj R</a:t>
                      </a:r>
                      <a:r>
                        <a:rPr lang="en-US" sz="1300" baseline="300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0.18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.28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F-statistic</a:t>
                      </a:r>
                      <a:endParaRPr lang="en-US" sz="13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</a:rPr>
                        <a:t>6.53</a:t>
                      </a:r>
                      <a:endParaRPr lang="en-US" sz="130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10.9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Insider Rent Seeking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Variables of interest: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Officer salaries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Lending to insiders/officers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Dividends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Results: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Officer salaries are higher when officers own more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Effect of ownership concentration on overall insider lending not strong, but who gets those loans is affected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Officers and outside directors agree on dividends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Relationship to Risk Taking</a:t>
            </a:r>
          </a:p>
        </p:txBody>
      </p:sp>
      <p:sp>
        <p:nvSpPr>
          <p:cNvPr id="3379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High management ownership, and less-formal governance, is associated with:</a:t>
            </a:r>
          </a:p>
          <a:p>
            <a:pPr lvl="1"/>
            <a:r>
              <a:rPr lang="en-US" smtClean="0"/>
              <a:t>Lower probability of failure, lower reliance on borrowed funds, lower loan losses/assets</a:t>
            </a:r>
          </a:p>
          <a:p>
            <a:pPr lvl="1"/>
            <a:r>
              <a:rPr lang="en-US" smtClean="0"/>
              <a:t>Fewer real estate loans </a:t>
            </a:r>
          </a:p>
          <a:p>
            <a:pPr lvl="1">
              <a:buFont typeface="Arial" charset="0"/>
              <a:buNone/>
            </a:pPr>
            <a:r>
              <a:rPr lang="en-US" smtClean="0"/>
              <a:t>=&gt; Formal governance is associated with more risk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sz="3400" smtClean="0">
                <a:solidFill>
                  <a:srgbClr val="FFC000"/>
                </a:solidFill>
              </a:rPr>
              <a:t>How Do Banks Raise Funds?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77200" cy="5410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Opacity and management control of risk taking, as well as insider lending, salaries, etc.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Leverage for banks is often high.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How do bankers convince minority shareholder and depositors to invest in the bank?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How do bankers credibly commit to good risk management and to limit transfers to self?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Sufficiently high managerial stakes to align incentives toward risk (but may lead to other rent extraction).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Formal corporate governance can make good management observable to outsiders, reduce managerial rent extraction, and increase capacity to undertake risk (diversification of ownership).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Capital/Cash Mix in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	More cash/less capital makes sense if asset substitution risk in bad states is higher (or if adverse-selection costs of raising equity are higher).</a:t>
            </a:r>
          </a:p>
          <a:p>
            <a:pPr fontAlgn="auto">
              <a:spcAft>
                <a:spcPts val="800"/>
              </a:spcAft>
              <a:buFont typeface="Arial" pitchFamily="34" charset="0"/>
              <a:buChar char="•"/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	More formal governance should make risk and risk management more observable and thus reduce relative reliance on cash.</a:t>
            </a:r>
          </a:p>
          <a:p>
            <a:pPr fontAlgn="auto">
              <a:spcAft>
                <a:spcPts val="800"/>
              </a:spcAft>
              <a:buFont typeface="Arial" pitchFamily="34" charset="0"/>
              <a:buChar char="•"/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	Choosing to be an inside-dominated bank means more information and control problems =&gt; greater use of cash, less of capital.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Summary of Second Stage Regressions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97000"/>
          <a:ext cx="8077200" cy="4748213"/>
        </p:xfrm>
        <a:graphic>
          <a:graphicData uri="http://schemas.openxmlformats.org/drawingml/2006/table">
            <a:tbl>
              <a:tblPr/>
              <a:tblGrid>
                <a:gridCol w="2576364"/>
                <a:gridCol w="1462236"/>
                <a:gridCol w="1326534"/>
                <a:gridCol w="1492866"/>
                <a:gridCol w="1219201"/>
              </a:tblGrid>
              <a:tr h="959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Management ownership</a:t>
                      </a:r>
                      <a:endParaRPr lang="en-US" sz="18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Score</a:t>
                      </a:r>
                      <a:endParaRPr lang="en-US" sz="18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IV Management ownership</a:t>
                      </a:r>
                      <a:endParaRPr lang="en-US" sz="18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IV </a:t>
                      </a:r>
                      <a:endParaRPr lang="en-US" sz="18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Score</a:t>
                      </a:r>
                      <a:endParaRPr lang="en-US" sz="18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1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Off loans/ins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loans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33.63***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4.97***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64.29*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10.4*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Divid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/shares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6.39***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0.52*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-8.11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1.22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Used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borr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funds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1.71***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0.08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4.45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0.65*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RE loans/loans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3.5*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0.1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-10.37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1.67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OREO/assets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-1.1**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0.1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-1.97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0.31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Troub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loans/loans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5.0*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0.4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-4.36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0.70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Estim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loss/assets 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2.2*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0.4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1.00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0.17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Bank closed its doors 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0.88*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0.06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-3.56*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0.57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Net worth to assets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15.55***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1.01*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29.42**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4.91*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Cash to assets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2.30**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0.24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8.22*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1.37*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Extensions and Robustness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3000" smtClean="0">
                <a:solidFill>
                  <a:schemeClr val="bg1"/>
                </a:solidFill>
              </a:rPr>
              <a:t>	</a:t>
            </a:r>
            <a:r>
              <a:rPr lang="en-US" sz="2600" smtClean="0">
                <a:solidFill>
                  <a:schemeClr val="bg1"/>
                </a:solidFill>
              </a:rPr>
              <a:t>Governance score items considered separately</a:t>
            </a:r>
          </a:p>
          <a:p>
            <a:pPr>
              <a:spcAft>
                <a:spcPts val="800"/>
              </a:spcAft>
            </a:pPr>
            <a:endParaRPr lang="en-US" sz="100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3000" smtClean="0">
                <a:solidFill>
                  <a:schemeClr val="bg1"/>
                </a:solidFill>
              </a:rPr>
              <a:t>	</a:t>
            </a:r>
            <a:r>
              <a:rPr lang="en-US" sz="2600" smtClean="0">
                <a:solidFill>
                  <a:schemeClr val="bg1"/>
                </a:solidFill>
              </a:rPr>
              <a:t>Executive compensation (higher salary/stock compensation leads to more risk)</a:t>
            </a:r>
          </a:p>
          <a:p>
            <a:pPr>
              <a:spcAft>
                <a:spcPts val="800"/>
              </a:spcAft>
              <a:buFont typeface="Arial" charset="0"/>
              <a:buNone/>
            </a:pPr>
            <a:endParaRPr lang="en-US" sz="100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3000" smtClean="0">
                <a:solidFill>
                  <a:schemeClr val="bg1"/>
                </a:solidFill>
              </a:rPr>
              <a:t>	</a:t>
            </a:r>
            <a:r>
              <a:rPr lang="en-US" sz="2600" smtClean="0">
                <a:solidFill>
                  <a:schemeClr val="bg1"/>
                </a:solidFill>
              </a:rPr>
              <a:t>When outside director has more shares =&gt; magnifies risk taking (Laeven Levine 2009)</a:t>
            </a:r>
          </a:p>
          <a:p>
            <a:pPr>
              <a:spcAft>
                <a:spcPts val="800"/>
              </a:spcAft>
              <a:buFont typeface="Arial" charset="0"/>
              <a:buNone/>
            </a:pPr>
            <a:endParaRPr lang="en-US" sz="1000" smtClean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Arial" charset="0"/>
              <a:buNone/>
            </a:pPr>
            <a:r>
              <a:rPr lang="en-US" sz="2600" smtClean="0">
                <a:solidFill>
                  <a:schemeClr val="bg1"/>
                </a:solidFill>
              </a:rPr>
              <a:t>	If neither high mgr ownership or formal gov, greater risk and more perquisites.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Conditional Means</a:t>
            </a:r>
            <a:endParaRPr lang="en-US" sz="3600" dirty="0">
              <a:solidFill>
                <a:srgbClr val="FFC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990600"/>
          <a:ext cx="8458200" cy="5648325"/>
        </p:xfrm>
        <a:graphic>
          <a:graphicData uri="http://schemas.openxmlformats.org/drawingml/2006/table">
            <a:tbl>
              <a:tblPr/>
              <a:tblGrid>
                <a:gridCol w="1904999"/>
                <a:gridCol w="1219200"/>
                <a:gridCol w="1223473"/>
                <a:gridCol w="1291127"/>
                <a:gridCol w="1143000"/>
                <a:gridCol w="533400"/>
                <a:gridCol w="533400"/>
                <a:gridCol w="609602"/>
              </a:tblGrid>
              <a:tr h="893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High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own,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high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gov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High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own,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low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gov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Low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own,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high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gov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Low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own,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low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gov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Test for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diffs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in means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5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vs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4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vs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4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vs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4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Salary/assets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0.67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0.75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0.51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0.54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Off loans/ins </a:t>
                      </a: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loans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36.3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53.3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24.7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33.9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Divid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per share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4.4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7.0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3.3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4.1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Used </a:t>
                      </a:r>
                      <a:r>
                        <a:rPr lang="en-US" sz="17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borr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funds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20.9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27.1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33.8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45.8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RE loans/loans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3.2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3.5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2.5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7.3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OREO/assets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0.8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0.7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0.8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1.2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Troub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loans/loans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8.8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10.4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7.3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11.5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Estim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Loss/assets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0.7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1.1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0.8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3.6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Loan 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loss/assets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0.58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0.90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0.58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2.73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***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Other 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loss/assets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0.10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0.21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0.21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0.86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**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Closed</a:t>
                      </a:r>
                      <a:endParaRPr lang="en-US" sz="17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30.2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28.3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25.0</a:t>
                      </a:r>
                      <a:endParaRPr lang="en-US" sz="20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Calibri"/>
                        </a:rPr>
                        <a:t>33.3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158" marR="4015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900"/>
              </a:spcAft>
              <a:buFont typeface="Arial" pitchFamily="34" charset="0"/>
              <a:buNone/>
              <a:defRPr/>
            </a:pPr>
            <a:r>
              <a:rPr lang="en-US" dirty="0" smtClean="0"/>
              <a:t>Concentrated managerial ownership reduces use of formal governance mechanisms.</a:t>
            </a:r>
          </a:p>
          <a:p>
            <a:pPr marL="0" indent="0" fontAlgn="auto">
              <a:spcAft>
                <a:spcPts val="900"/>
              </a:spcAft>
              <a:buFont typeface="Arial" pitchFamily="34" charset="0"/>
              <a:buNone/>
              <a:defRPr/>
            </a:pPr>
            <a:r>
              <a:rPr lang="en-US" dirty="0" smtClean="0"/>
              <a:t>More formal governance reduces managerial rent extracting (salaries, loans to self).</a:t>
            </a:r>
          </a:p>
          <a:p>
            <a:pPr marL="0" indent="0" fontAlgn="auto">
              <a:spcAft>
                <a:spcPts val="900"/>
              </a:spcAft>
              <a:buFont typeface="Arial" pitchFamily="34" charset="0"/>
              <a:buNone/>
              <a:defRPr/>
            </a:pPr>
            <a:r>
              <a:rPr lang="en-US" dirty="0" smtClean="0"/>
              <a:t>Formal governance increases tolerance for default risk, in form of higher default risk and willingness/ability to undertake riskier funding choices (borrowed funds).</a:t>
            </a:r>
          </a:p>
          <a:p>
            <a:pPr marL="0" indent="0" fontAlgn="auto">
              <a:spcAft>
                <a:spcPts val="900"/>
              </a:spcAft>
              <a:buFont typeface="Arial" pitchFamily="34" charset="0"/>
              <a:buNone/>
              <a:defRPr/>
            </a:pPr>
            <a:r>
              <a:rPr lang="en-US" dirty="0" smtClean="0"/>
              <a:t>Concentrated managerial ownership </a:t>
            </a:r>
            <a:r>
              <a:rPr lang="en-US" smtClean="0"/>
              <a:t>and resulting less </a:t>
            </a:r>
            <a:r>
              <a:rPr lang="en-US" dirty="0" smtClean="0"/>
              <a:t>formal governance raise adverse-selection costs and asset-substitution risk, which leads to greater reliance on cash than equity for controlling default risk. </a:t>
            </a:r>
          </a:p>
          <a:p>
            <a:pPr marL="0" indent="0" fontAlgn="auto">
              <a:spcAft>
                <a:spcPts val="900"/>
              </a:spcAft>
              <a:buFont typeface="Arial" pitchFamily="34" charset="0"/>
              <a:buNone/>
              <a:defRPr/>
            </a:pPr>
            <a:r>
              <a:rPr lang="en-US" dirty="0" smtClean="0"/>
              <a:t>Satisfying concerns of outsiders drives ownership structure, governance, and methods of risk management.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Simple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/>
              <a:t>Loans and cash are two categories of assets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Deposits and equity are two funding 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Riskiness of assets is given by riskiness (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) of loans multiplied by loan-to-asset ratio </a:t>
            </a: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(L/A) = </a:t>
            </a:r>
            <a:r>
              <a:rPr lang="en-US" sz="4000" dirty="0" smtClean="0"/>
              <a:t>1</a:t>
            </a:r>
            <a:r>
              <a:rPr lang="en-US" sz="2800" dirty="0" smtClean="0"/>
              <a:t> - (R/A)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Equity ratio is (E/A)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Riskiness of assets =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= (L/A)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L</a:t>
            </a: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Given s, (R/A) and (E/A) are two alternative tools for reducing deposit default risk from loan loss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A Frictionless Wor</a:t>
            </a:r>
            <a:r>
              <a:rPr lang="en-US" sz="3400" smtClean="0">
                <a:solidFill>
                  <a:srgbClr val="FFC000"/>
                </a:solidFill>
              </a:rPr>
              <a:t>ld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648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In a frictionless world (perfect information, no transaction cost) a banks choose default risk that depositors want.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In that world, capital and cash are two equally good ways to skin the cat of targeting a given default risk on bank debt.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Depositors enforce that equilibrium by moving away from risky banks and toward lower risk ones.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ChangeArrowheads="1"/>
          </p:cNvSpPr>
          <p:nvPr/>
        </p:nvSpPr>
        <p:spPr bwMode="auto">
          <a:xfrm>
            <a:off x="0" y="842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endParaRPr lang="en-GB">
              <a:latin typeface="Constantia" pitchFamily="18" charset="0"/>
            </a:endParaRPr>
          </a:p>
        </p:txBody>
      </p:sp>
      <p:pic>
        <p:nvPicPr>
          <p:cNvPr id="19458" name="Picture 4" descr="fig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305800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381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C000"/>
                </a:solidFill>
              </a:rPr>
              <a:t>Two Ways to Skin Cat of Default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85800"/>
          </a:xfrm>
        </p:spPr>
        <p:txBody>
          <a:bodyPr/>
          <a:lstStyle/>
          <a:p>
            <a:r>
              <a:rPr lang="en-GB" sz="3600" smtClean="0">
                <a:solidFill>
                  <a:srgbClr val="FFC000"/>
                </a:solidFill>
              </a:rPr>
              <a:t>Frictions and Different Solutions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334000"/>
          </a:xfrm>
        </p:spPr>
        <p:txBody>
          <a:bodyPr rtlCol="0">
            <a:normAutofit lnSpcReduction="10000"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rgbClr val="FFC000"/>
                </a:solidFill>
              </a:rPr>
              <a:t>	</a:t>
            </a:r>
            <a:r>
              <a:rPr lang="en-US" sz="2600" dirty="0" smtClean="0">
                <a:solidFill>
                  <a:schemeClr val="bg1"/>
                </a:solidFill>
              </a:rPr>
              <a:t>Unobservable bank opportunities, unobservable ex ante risk management or ex post u</a:t>
            </a:r>
            <a:r>
              <a:rPr lang="en-US" sz="2600" dirty="0" smtClean="0"/>
              <a:t>nobservable outcomes and </a:t>
            </a:r>
            <a:r>
              <a:rPr lang="en-US" sz="2600" dirty="0" smtClean="0">
                <a:solidFill>
                  <a:schemeClr val="bg1"/>
                </a:solidFill>
              </a:rPr>
              <a:t>absconding. (</a:t>
            </a:r>
            <a:r>
              <a:rPr lang="en-US" sz="2600" dirty="0" err="1" smtClean="0">
                <a:solidFill>
                  <a:schemeClr val="bg1"/>
                </a:solidFill>
              </a:rPr>
              <a:t>Calomiris</a:t>
            </a:r>
            <a:r>
              <a:rPr lang="en-US" sz="2600" dirty="0" smtClean="0">
                <a:solidFill>
                  <a:schemeClr val="bg1"/>
                </a:solidFill>
              </a:rPr>
              <a:t> Kahn 1991)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Cash has observability and incentive advantages over managerial capital =&gt; combination of capital and cash is superior to just capital, and this should depend on cross-sectional differences in the extent of adverse-selection and moral-hazard problems, as well as state of world (recession). (</a:t>
            </a:r>
            <a:r>
              <a:rPr lang="en-US" sz="2600" dirty="0" err="1" smtClean="0"/>
              <a:t>Calomiris</a:t>
            </a:r>
            <a:r>
              <a:rPr lang="en-US" sz="2600" dirty="0" smtClean="0"/>
              <a:t> </a:t>
            </a:r>
            <a:r>
              <a:rPr lang="en-US" sz="2600" dirty="0" err="1" smtClean="0"/>
              <a:t>Heider</a:t>
            </a:r>
            <a:r>
              <a:rPr lang="en-US" sz="2600" dirty="0" smtClean="0"/>
              <a:t> </a:t>
            </a:r>
            <a:r>
              <a:rPr lang="en-US" sz="2600" dirty="0" err="1" smtClean="0"/>
              <a:t>Hoerova</a:t>
            </a:r>
            <a:r>
              <a:rPr lang="en-US" sz="2600" dirty="0" smtClean="0"/>
              <a:t> 2013)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</a:t>
            </a:r>
            <a:r>
              <a:rPr lang="en-GB" sz="2600" dirty="0" smtClean="0"/>
              <a:t>Corporate governance is another dimension: formal governance may increase risk capacity, reduce cash, reduce managerial proportion of ownership.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Governance of National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dirty="0" smtClean="0"/>
              <a:t>	Examined once-twice </a:t>
            </a:r>
            <a:r>
              <a:rPr lang="en-US" dirty="0"/>
              <a:t>a </a:t>
            </a:r>
            <a:r>
              <a:rPr lang="en-US" dirty="0" smtClean="0"/>
              <a:t>year (semi-random arrival, spatial sequencing).</a:t>
            </a:r>
            <a:endParaRPr lang="en-US" dirty="0"/>
          </a:p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dirty="0" smtClean="0"/>
              <a:t>	Five </a:t>
            </a:r>
            <a:r>
              <a:rPr lang="en-US" dirty="0"/>
              <a:t>times a year submit “call reports” detailing their balance </a:t>
            </a:r>
            <a:r>
              <a:rPr lang="en-US" dirty="0" smtClean="0"/>
              <a:t>sheets.</a:t>
            </a:r>
            <a:endParaRPr lang="en-US" dirty="0"/>
          </a:p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dirty="0" smtClean="0"/>
              <a:t>	No prudential capital requirements,  prudential cash reserve requirements  not strictly enforced (as a fraction of deposits; frequent ~15%  violations revealed in exams, unclear penalties).</a:t>
            </a:r>
            <a:endParaRPr lang="en-US" dirty="0"/>
          </a:p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dirty="0" smtClean="0"/>
              <a:t>	Stock </a:t>
            </a:r>
            <a:r>
              <a:rPr lang="en-US" dirty="0"/>
              <a:t>holders face double </a:t>
            </a:r>
            <a:r>
              <a:rPr lang="en-US" dirty="0" smtClean="0"/>
              <a:t>liability.</a:t>
            </a:r>
          </a:p>
          <a:p>
            <a:pPr fontAlgn="auto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dirty="0" smtClean="0"/>
              <a:t>	Lots of </a:t>
            </a:r>
            <a:r>
              <a:rPr lang="en-US" dirty="0" smtClean="0">
                <a:solidFill>
                  <a:srgbClr val="FFC000"/>
                </a:solidFill>
              </a:rPr>
              <a:t>voluntary corporate governance </a:t>
            </a:r>
            <a:r>
              <a:rPr lang="en-US" dirty="0" smtClean="0"/>
              <a:t>rules.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r>
              <a:rPr lang="en-US" sz="3500" smtClean="0">
                <a:solidFill>
                  <a:srgbClr val="FFC000"/>
                </a:solidFill>
              </a:rPr>
              <a:t>Ownership Structure, Rents, Risk, and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700"/>
              </a:spcAft>
              <a:buFont typeface="Arial" pitchFamily="34" charset="0"/>
              <a:buNone/>
              <a:defRPr/>
            </a:pPr>
            <a:r>
              <a:rPr lang="en-US" sz="3400" dirty="0" smtClean="0"/>
              <a:t>	</a:t>
            </a:r>
            <a:r>
              <a:rPr lang="en-US" sz="3400" dirty="0" smtClean="0">
                <a:solidFill>
                  <a:schemeClr val="bg1"/>
                </a:solidFill>
              </a:rPr>
              <a:t>Ownership structure is a key covariate of corporate governance structure, salaries, inside lending, risk, and relative reliance on cash.</a:t>
            </a:r>
          </a:p>
          <a:p>
            <a:pPr fontAlgn="auto">
              <a:spcAft>
                <a:spcPts val="70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chemeClr val="bg1"/>
                </a:solidFill>
              </a:rPr>
              <a:t>	Helpful to think of two kinds of banks:</a:t>
            </a:r>
          </a:p>
          <a:p>
            <a:pPr lvl="1" fontAlgn="auto">
              <a:spcAft>
                <a:spcPts val="70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C000"/>
                </a:solidFill>
              </a:rPr>
              <a:t>Closely held banks </a:t>
            </a:r>
            <a:r>
              <a:rPr lang="en-US" dirty="0" smtClean="0">
                <a:solidFill>
                  <a:schemeClr val="bg1"/>
                </a:solidFill>
              </a:rPr>
              <a:t>=&gt; informal governance, high </a:t>
            </a:r>
            <a:r>
              <a:rPr lang="en-US" dirty="0" err="1" smtClean="0">
                <a:solidFill>
                  <a:schemeClr val="bg1"/>
                </a:solidFill>
              </a:rPr>
              <a:t>mgr</a:t>
            </a:r>
            <a:r>
              <a:rPr lang="en-US" dirty="0" smtClean="0">
                <a:solidFill>
                  <a:schemeClr val="bg1"/>
                </a:solidFill>
              </a:rPr>
              <a:t> salaries and loans, hard to observe risk, but lower default risk; main costs are adverse selection and asset substitution risk in bad states, which are solved with greater reliance on cash as risk control.</a:t>
            </a:r>
          </a:p>
          <a:p>
            <a:pPr lvl="1" fontAlgn="auto">
              <a:spcAft>
                <a:spcPts val="70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C000"/>
                </a:solidFill>
              </a:rPr>
              <a:t>Widely held banks </a:t>
            </a:r>
            <a:r>
              <a:rPr lang="en-US" dirty="0" smtClean="0">
                <a:solidFill>
                  <a:schemeClr val="bg1"/>
                </a:solidFill>
              </a:rPr>
              <a:t>=&gt; formal governance structure, low salaries and </a:t>
            </a:r>
            <a:r>
              <a:rPr lang="en-US" dirty="0" err="1" smtClean="0">
                <a:solidFill>
                  <a:schemeClr val="bg1"/>
                </a:solidFill>
              </a:rPr>
              <a:t>mgr</a:t>
            </a:r>
            <a:r>
              <a:rPr lang="en-US" dirty="0" smtClean="0">
                <a:solidFill>
                  <a:schemeClr val="bg1"/>
                </a:solidFill>
              </a:rPr>
              <a:t> loans, greater tolerance for default risk, less risk of asset substitution in bad states, less reliance on cash.</a:t>
            </a:r>
          </a:p>
          <a:p>
            <a:pPr fontAlgn="auto">
              <a:spcAft>
                <a:spcPts val="700"/>
              </a:spcAft>
              <a:buFont typeface="Arial" pitchFamily="34" charset="0"/>
              <a:buNone/>
              <a:defRPr/>
            </a:pPr>
            <a:endParaRPr lang="en-US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smtClean="0">
                <a:solidFill>
                  <a:srgbClr val="FFC000"/>
                </a:solidFill>
              </a:rPr>
              <a:t>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All National banks in 37 cities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207 total banks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22 failed in the panic and 36 suspended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Cities are either Western or Southern reserve cities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Kansas City, MO; Louisville, KY; Minneapolis, MN; New Orleans, LA; Omaha, 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Larger non-reserve cities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 Denver, CO; El Paso, TX; Los Angeles, CA; Portland, OR; Spokane, WA; Stillwater, MN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Mid-size banks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Assets of $164 thousand to $8.3 million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bg1"/>
                </a:solidFill>
              </a:rPr>
              <a:t>Largest banks at the time had ~$35 million in assets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st1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stant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11526</TotalTime>
  <Words>1312</Words>
  <Application>Microsoft Macintosh PowerPoint</Application>
  <PresentationFormat>On-screen Show (4:3)</PresentationFormat>
  <Paragraphs>398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Constantia</vt:lpstr>
      <vt:lpstr>Arial</vt:lpstr>
      <vt:lpstr>Calibri</vt:lpstr>
      <vt:lpstr>Cambria</vt:lpstr>
      <vt:lpstr>Times New Roman</vt:lpstr>
      <vt:lpstr>Office Theme</vt:lpstr>
      <vt:lpstr>Corporate Governance and Risk Management at Unprotected Banks: National Banks in the 1890s</vt:lpstr>
      <vt:lpstr>How Do Banks Raise Funds?</vt:lpstr>
      <vt:lpstr>Simple Bank</vt:lpstr>
      <vt:lpstr>A Frictionless World</vt:lpstr>
      <vt:lpstr>Two Ways to Skin Cat of Default Risk</vt:lpstr>
      <vt:lpstr>Frictions and Different Solutions</vt:lpstr>
      <vt:lpstr>Governance of National Banks</vt:lpstr>
      <vt:lpstr>Ownership Structure, Rents, Risk, and Cash</vt:lpstr>
      <vt:lpstr>Sample</vt:lpstr>
      <vt:lpstr>Slide 10</vt:lpstr>
      <vt:lpstr>Voluntary Governance Decisions</vt:lpstr>
      <vt:lpstr>Slide 12</vt:lpstr>
      <vt:lpstr>Slide 13</vt:lpstr>
      <vt:lpstr>Measures of Banks’ Risk Choices</vt:lpstr>
      <vt:lpstr>Bank Closures</vt:lpstr>
      <vt:lpstr>Instrumenting Ownership and Governnance</vt:lpstr>
      <vt:lpstr>First Stage Regressions</vt:lpstr>
      <vt:lpstr>Insider Rent Seeking</vt:lpstr>
      <vt:lpstr>Relationship to Risk Taking</vt:lpstr>
      <vt:lpstr>Capital/Cash Mix in Risk Management</vt:lpstr>
      <vt:lpstr>Summary of Second Stage Regressions</vt:lpstr>
      <vt:lpstr>Extensions and Robustness</vt:lpstr>
      <vt:lpstr>Conditional Means</vt:lpstr>
      <vt:lpstr>Summary</vt:lpstr>
    </vt:vector>
  </TitlesOfParts>
  <Company>Federal Reserve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Banks, Bank Examiner Reports, and the Panic of 1893  A series of projects</dc:title>
  <dc:creator>m1mac01</dc:creator>
  <cp:lastModifiedBy>Jeremy Miller</cp:lastModifiedBy>
  <cp:revision>807</cp:revision>
  <dcterms:created xsi:type="dcterms:W3CDTF">2012-11-02T20:46:17Z</dcterms:created>
  <dcterms:modified xsi:type="dcterms:W3CDTF">2015-06-29T08:34:39Z</dcterms:modified>
</cp:coreProperties>
</file>